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wister" charset="1" panose="00000000000000000000"/>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Times New Roman Condensed" charset="1" panose="02030506070405020303"/>
      <p:regular r:id="rId20"/>
    </p:embeddedFont>
    <p:embeddedFont>
      <p:font typeface="Times New Roman Condensed Bold" charset="1" panose="02030806070405020303"/>
      <p:regular r:id="rId21"/>
    </p:embeddedFont>
    <p:embeddedFont>
      <p:font typeface="Times New Roman Condensed Italics" charset="1" panose="0203050607040509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31593" y="236776"/>
            <a:ext cx="10642196" cy="9458252"/>
          </a:xfrm>
          <a:custGeom>
            <a:avLst/>
            <a:gdLst/>
            <a:ahLst/>
            <a:cxnLst/>
            <a:rect r="r" b="b" t="t" l="l"/>
            <a:pathLst>
              <a:path h="9458252" w="10642196">
                <a:moveTo>
                  <a:pt x="0" y="0"/>
                </a:moveTo>
                <a:lnTo>
                  <a:pt x="10642196" y="0"/>
                </a:lnTo>
                <a:lnTo>
                  <a:pt x="10642196" y="9458252"/>
                </a:lnTo>
                <a:lnTo>
                  <a:pt x="0" y="9458252"/>
                </a:lnTo>
                <a:lnTo>
                  <a:pt x="0" y="0"/>
                </a:lnTo>
                <a:close/>
              </a:path>
            </a:pathLst>
          </a:custGeom>
          <a:blipFill>
            <a:blip r:embed="rId2">
              <a:alphaModFix amt="82000"/>
            </a:blip>
            <a:stretch>
              <a:fillRect l="0" t="0" r="0" b="0"/>
            </a:stretch>
          </a:blipFill>
        </p:spPr>
      </p:sp>
      <p:sp>
        <p:nvSpPr>
          <p:cNvPr name="Freeform 3" id="3"/>
          <p:cNvSpPr/>
          <p:nvPr/>
        </p:nvSpPr>
        <p:spPr>
          <a:xfrm flipH="false" flipV="false" rot="0">
            <a:off x="10654949" y="-234980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4" id="4"/>
          <p:cNvSpPr/>
          <p:nvPr/>
        </p:nvSpPr>
        <p:spPr>
          <a:xfrm flipH="false" flipV="false" rot="-10800000">
            <a:off x="-1757175" y="479504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5" id="5"/>
          <p:cNvSpPr/>
          <p:nvPr/>
        </p:nvSpPr>
        <p:spPr>
          <a:xfrm flipH="false" flipV="false" rot="0">
            <a:off x="0" y="0"/>
            <a:ext cx="5664368" cy="4119287"/>
          </a:xfrm>
          <a:custGeom>
            <a:avLst/>
            <a:gdLst/>
            <a:ahLst/>
            <a:cxnLst/>
            <a:rect r="r" b="b" t="t" l="l"/>
            <a:pathLst>
              <a:path h="4119287" w="5664368">
                <a:moveTo>
                  <a:pt x="0" y="0"/>
                </a:moveTo>
                <a:lnTo>
                  <a:pt x="5664368" y="0"/>
                </a:lnTo>
                <a:lnTo>
                  <a:pt x="5664368" y="4119287"/>
                </a:lnTo>
                <a:lnTo>
                  <a:pt x="0" y="4119287"/>
                </a:lnTo>
                <a:lnTo>
                  <a:pt x="0" y="0"/>
                </a:lnTo>
                <a:close/>
              </a:path>
            </a:pathLst>
          </a:custGeom>
          <a:blipFill>
            <a:blip r:embed="rId4"/>
            <a:stretch>
              <a:fillRect l="0" t="0" r="0" b="0"/>
            </a:stretch>
          </a:blipFill>
        </p:spPr>
      </p:sp>
      <p:sp>
        <p:nvSpPr>
          <p:cNvPr name="TextBox 6" id="6"/>
          <p:cNvSpPr txBox="true"/>
          <p:nvPr/>
        </p:nvSpPr>
        <p:spPr>
          <a:xfrm rot="0">
            <a:off x="7532433" y="1120659"/>
            <a:ext cx="7493851" cy="7442835"/>
          </a:xfrm>
          <a:prstGeom prst="rect">
            <a:avLst/>
          </a:prstGeom>
        </p:spPr>
        <p:txBody>
          <a:bodyPr anchor="t" rtlCol="false" tIns="0" lIns="0" bIns="0" rIns="0">
            <a:spAutoFit/>
          </a:bodyPr>
          <a:lstStyle/>
          <a:p>
            <a:pPr algn="ctr">
              <a:lnSpc>
                <a:spcPts val="11520"/>
              </a:lnSpc>
            </a:pPr>
            <a:r>
              <a:rPr lang="en-US" sz="9000">
                <a:solidFill>
                  <a:srgbClr val="000000"/>
                </a:solidFill>
                <a:latin typeface="Times New Roman Condensed Bold"/>
              </a:rPr>
              <a:t>Image Recognition with IBM Cloud Visual Recognition</a:t>
            </a:r>
          </a:p>
          <a:p>
            <a:pPr algn="ctr">
              <a:lnSpc>
                <a:spcPts val="1152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55963"/>
            <a:ext cx="4294900" cy="4772111"/>
          </a:xfrm>
          <a:custGeom>
            <a:avLst/>
            <a:gdLst/>
            <a:ahLst/>
            <a:cxnLst/>
            <a:rect r="r" b="b" t="t" l="l"/>
            <a:pathLst>
              <a:path h="4772111" w="4294900">
                <a:moveTo>
                  <a:pt x="0" y="0"/>
                </a:moveTo>
                <a:lnTo>
                  <a:pt x="4294900" y="0"/>
                </a:lnTo>
                <a:lnTo>
                  <a:pt x="4294900" y="4772110"/>
                </a:lnTo>
                <a:lnTo>
                  <a:pt x="0" y="4772110"/>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1914063" y="271352"/>
            <a:ext cx="12456322" cy="266548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Code</a:t>
            </a:r>
          </a:p>
          <a:p>
            <a:pPr algn="ctr">
              <a:lnSpc>
                <a:spcPts val="5405"/>
              </a:lnSpc>
            </a:pPr>
          </a:p>
          <a:p>
            <a:pPr algn="ctr">
              <a:lnSpc>
                <a:spcPts val="6589"/>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523260" y="1143587"/>
            <a:ext cx="17764740" cy="8848217"/>
          </a:xfrm>
          <a:prstGeom prst="rect">
            <a:avLst/>
          </a:prstGeom>
        </p:spPr>
        <p:txBody>
          <a:bodyPr anchor="t" rtlCol="false" tIns="0" lIns="0" bIns="0" rIns="0">
            <a:spAutoFit/>
          </a:bodyPr>
          <a:lstStyle/>
          <a:p>
            <a:pPr>
              <a:lnSpc>
                <a:spcPts val="4608"/>
              </a:lnSpc>
            </a:pPr>
            <a:r>
              <a:rPr lang="en-US" sz="3600">
                <a:solidFill>
                  <a:srgbClr val="000000"/>
                </a:solidFill>
                <a:latin typeface="Times New Roman"/>
              </a:rPr>
              <a:t>eg:</a:t>
            </a:r>
          </a:p>
          <a:p>
            <a:pPr>
              <a:lnSpc>
                <a:spcPts val="4608"/>
              </a:lnSpc>
            </a:pPr>
            <a:r>
              <a:rPr lang="en-US" sz="3600">
                <a:solidFill>
                  <a:srgbClr val="000000"/>
                </a:solidFill>
                <a:latin typeface="Times New Roman"/>
              </a:rPr>
              <a:t>def extract_sentiment(review_text):</a:t>
            </a:r>
          </a:p>
          <a:p>
            <a:pPr>
              <a:lnSpc>
                <a:spcPts val="4608"/>
              </a:lnSpc>
            </a:pPr>
            <a:r>
              <a:rPr lang="en-US" sz="3600">
                <a:solidFill>
                  <a:srgbClr val="000000"/>
                </a:solidFill>
                <a:latin typeface="Times New Roman"/>
              </a:rPr>
              <a:t>    # run the syntax model</a:t>
            </a:r>
          </a:p>
          <a:p>
            <a:pPr>
              <a:lnSpc>
                <a:spcPts val="4608"/>
              </a:lnSpc>
            </a:pPr>
            <a:r>
              <a:rPr lang="en-US" sz="3600">
                <a:solidFill>
                  <a:srgbClr val="000000"/>
                </a:solidFill>
                <a:latin typeface="Times New Roman"/>
              </a:rPr>
              <a:t>    # converting review text into lower case</a:t>
            </a:r>
          </a:p>
          <a:p>
            <a:pPr>
              <a:lnSpc>
                <a:spcPts val="4608"/>
              </a:lnSpc>
            </a:pPr>
            <a:r>
              <a:rPr lang="en-US" sz="3600">
                <a:solidFill>
                  <a:srgbClr val="000000"/>
                </a:solidFill>
                <a:latin typeface="Times New Roman"/>
              </a:rPr>
              <a:t>    review_text = review_text.lower()</a:t>
            </a:r>
          </a:p>
          <a:p>
            <a:pPr>
              <a:lnSpc>
                <a:spcPts val="4608"/>
              </a:lnSpc>
            </a:pPr>
            <a:r>
              <a:rPr lang="en-US" sz="3600">
                <a:solidFill>
                  <a:srgbClr val="000000"/>
                </a:solidFill>
                <a:latin typeface="Times New Roman"/>
              </a:rPr>
              <a:t>    syntax_result = syntax_model.run(review_text, parsers=('token', 'lemma', 'part_of_speech'))</a:t>
            </a:r>
          </a:p>
          <a:p>
            <a:pPr>
              <a:lnSpc>
                <a:spcPts val="4608"/>
              </a:lnSpc>
            </a:pPr>
            <a:r>
              <a:rPr lang="en-US" sz="3600">
                <a:solidFill>
                  <a:srgbClr val="000000"/>
                </a:solidFill>
                <a:latin typeface="Times New Roman"/>
              </a:rPr>
              <a:t>    # run the sentiment model on the result of the syntax analysis</a:t>
            </a:r>
          </a:p>
          <a:p>
            <a:pPr>
              <a:lnSpc>
                <a:spcPts val="4608"/>
              </a:lnSpc>
            </a:pPr>
            <a:r>
              <a:rPr lang="en-US" sz="3600">
                <a:solidFill>
                  <a:srgbClr val="000000"/>
                </a:solidFill>
                <a:latin typeface="Times New Roman"/>
              </a:rPr>
              <a:t>    sentiment_result = sentiment_model.run(syntax_result, sentence_sentiment=True)</a:t>
            </a:r>
          </a:p>
          <a:p>
            <a:pPr>
              <a:lnSpc>
                <a:spcPts val="4608"/>
              </a:lnSpc>
            </a:pPr>
          </a:p>
          <a:p>
            <a:pPr>
              <a:lnSpc>
                <a:spcPts val="4608"/>
              </a:lnSpc>
            </a:pPr>
            <a:r>
              <a:rPr lang="en-US" sz="3600">
                <a:solidFill>
                  <a:srgbClr val="000000"/>
                </a:solidFill>
                <a:latin typeface="Times New Roman"/>
              </a:rPr>
              <a:t>    document_sentiment = sentiment_result.to_dict()['label']</a:t>
            </a:r>
          </a:p>
          <a:p>
            <a:pPr>
              <a:lnSpc>
                <a:spcPts val="4608"/>
              </a:lnSpc>
            </a:pPr>
            <a:r>
              <a:rPr lang="en-US" sz="3600">
                <a:solidFill>
                  <a:srgbClr val="000000"/>
                </a:solidFill>
                <a:latin typeface="Times New Roman"/>
              </a:rPr>
              <a:t>    sentence_sentiment = [(sm['span']['text'], sm['label']) for sm in sentiment_result.to_dict()['sentiment_mentions']]</a:t>
            </a:r>
          </a:p>
          <a:p>
            <a:pPr>
              <a:lnSpc>
                <a:spcPts val="4608"/>
              </a:lnSpc>
            </a:pPr>
            <a:r>
              <a:rPr lang="en-US" sz="3600">
                <a:solidFill>
                  <a:srgbClr val="000000"/>
                </a:solidFill>
                <a:latin typeface="Times New Roman"/>
              </a:rPr>
              <a:t>    return (document_sentiment, sentence_sentiment)</a:t>
            </a:r>
          </a:p>
          <a:p>
            <a:pPr algn="just">
              <a:lnSpc>
                <a:spcPts val="51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55963"/>
            <a:ext cx="4294900" cy="4772111"/>
          </a:xfrm>
          <a:custGeom>
            <a:avLst/>
            <a:gdLst/>
            <a:ahLst/>
            <a:cxnLst/>
            <a:rect r="r" b="b" t="t" l="l"/>
            <a:pathLst>
              <a:path h="4772111" w="4294900">
                <a:moveTo>
                  <a:pt x="0" y="0"/>
                </a:moveTo>
                <a:lnTo>
                  <a:pt x="4294900" y="0"/>
                </a:lnTo>
                <a:lnTo>
                  <a:pt x="4294900" y="4772110"/>
                </a:lnTo>
                <a:lnTo>
                  <a:pt x="0" y="4772110"/>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1914063" y="271352"/>
            <a:ext cx="12456322" cy="266548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Conclusion</a:t>
            </a:r>
          </a:p>
          <a:p>
            <a:pPr algn="ctr">
              <a:lnSpc>
                <a:spcPts val="5405"/>
              </a:lnSpc>
            </a:pPr>
          </a:p>
          <a:p>
            <a:pPr algn="ctr">
              <a:lnSpc>
                <a:spcPts val="6589"/>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1231813" y="2215792"/>
            <a:ext cx="16581509" cy="6550660"/>
          </a:xfrm>
          <a:prstGeom prst="rect">
            <a:avLst/>
          </a:prstGeom>
        </p:spPr>
        <p:txBody>
          <a:bodyPr anchor="t" rtlCol="false" tIns="0" lIns="0" bIns="0" rIns="0">
            <a:spAutoFit/>
          </a:bodyPr>
          <a:lstStyle/>
          <a:p>
            <a:pPr marL="863598" indent="-431799" lvl="1">
              <a:lnSpc>
                <a:spcPts val="5119"/>
              </a:lnSpc>
              <a:buFont typeface="Arial"/>
              <a:buChar char="•"/>
            </a:pPr>
            <a:r>
              <a:rPr lang="en-US" sz="3999">
                <a:solidFill>
                  <a:srgbClr val="000000"/>
                </a:solidFill>
                <a:latin typeface="Times New Roman"/>
              </a:rPr>
              <a:t>The integration of image recognition with sentiment analysis using IBM Cloud offers a powerful solution for businesses seeking to understand and leverage visual data.</a:t>
            </a:r>
          </a:p>
          <a:p>
            <a:pPr marL="863598" indent="-431799" lvl="1">
              <a:lnSpc>
                <a:spcPts val="5119"/>
              </a:lnSpc>
              <a:buFont typeface="Arial"/>
              <a:buChar char="•"/>
            </a:pPr>
            <a:r>
              <a:rPr lang="en-US" sz="3999">
                <a:solidFill>
                  <a:srgbClr val="000000"/>
                </a:solidFill>
                <a:latin typeface="Times New Roman"/>
              </a:rPr>
              <a:t> By combining deep learning-based image recognition with sentiment analysis, organizations can gain valuable insights into the emotions and opinions associated with their visual content.</a:t>
            </a:r>
          </a:p>
          <a:p>
            <a:pPr marL="863598" indent="-431799" lvl="1">
              <a:lnSpc>
                <a:spcPts val="5119"/>
              </a:lnSpc>
              <a:buFont typeface="Arial"/>
              <a:buChar char="•"/>
            </a:pPr>
            <a:r>
              <a:rPr lang="en-US" sz="3999">
                <a:solidFill>
                  <a:srgbClr val="000000"/>
                </a:solidFill>
                <a:latin typeface="Times New Roman"/>
              </a:rPr>
              <a:t> This technology has the potential to revolutionize industries such as marketing, e-commerce, and customer service by providing actionable data and improving decision-making.</a:t>
            </a:r>
          </a:p>
          <a:p>
            <a:pPr>
              <a:lnSpc>
                <a:spcPts val="51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31593" y="236776"/>
            <a:ext cx="10642196" cy="9458252"/>
          </a:xfrm>
          <a:custGeom>
            <a:avLst/>
            <a:gdLst/>
            <a:ahLst/>
            <a:cxnLst/>
            <a:rect r="r" b="b" t="t" l="l"/>
            <a:pathLst>
              <a:path h="9458252" w="10642196">
                <a:moveTo>
                  <a:pt x="0" y="0"/>
                </a:moveTo>
                <a:lnTo>
                  <a:pt x="10642196" y="0"/>
                </a:lnTo>
                <a:lnTo>
                  <a:pt x="10642196" y="9458252"/>
                </a:lnTo>
                <a:lnTo>
                  <a:pt x="0" y="9458252"/>
                </a:lnTo>
                <a:lnTo>
                  <a:pt x="0" y="0"/>
                </a:lnTo>
                <a:close/>
              </a:path>
            </a:pathLst>
          </a:custGeom>
          <a:blipFill>
            <a:blip r:embed="rId2">
              <a:alphaModFix amt="82000"/>
            </a:blip>
            <a:stretch>
              <a:fillRect l="0" t="0" r="0" b="0"/>
            </a:stretch>
          </a:blipFill>
        </p:spPr>
      </p:sp>
      <p:sp>
        <p:nvSpPr>
          <p:cNvPr name="Freeform 3" id="3"/>
          <p:cNvSpPr/>
          <p:nvPr/>
        </p:nvSpPr>
        <p:spPr>
          <a:xfrm flipH="false" flipV="false" rot="0">
            <a:off x="10654949" y="-234980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4" id="4"/>
          <p:cNvSpPr/>
          <p:nvPr/>
        </p:nvSpPr>
        <p:spPr>
          <a:xfrm flipH="false" flipV="false" rot="-10800000">
            <a:off x="-1757175" y="4795044"/>
            <a:ext cx="9855808" cy="8229600"/>
          </a:xfrm>
          <a:custGeom>
            <a:avLst/>
            <a:gdLst/>
            <a:ahLst/>
            <a:cxnLst/>
            <a:rect r="r" b="b" t="t" l="l"/>
            <a:pathLst>
              <a:path h="8229600" w="9855808">
                <a:moveTo>
                  <a:pt x="0" y="0"/>
                </a:moveTo>
                <a:lnTo>
                  <a:pt x="9855808" y="0"/>
                </a:lnTo>
                <a:lnTo>
                  <a:pt x="9855808" y="8229600"/>
                </a:lnTo>
                <a:lnTo>
                  <a:pt x="0" y="8229600"/>
                </a:lnTo>
                <a:lnTo>
                  <a:pt x="0" y="0"/>
                </a:lnTo>
                <a:close/>
              </a:path>
            </a:pathLst>
          </a:custGeom>
          <a:blipFill>
            <a:blip r:embed="rId3">
              <a:alphaModFix amt="65999"/>
            </a:blip>
            <a:stretch>
              <a:fillRect l="0" t="0" r="0" b="0"/>
            </a:stretch>
          </a:blipFill>
        </p:spPr>
      </p:sp>
      <p:sp>
        <p:nvSpPr>
          <p:cNvPr name="Freeform 5" id="5"/>
          <p:cNvSpPr/>
          <p:nvPr/>
        </p:nvSpPr>
        <p:spPr>
          <a:xfrm flipH="false" flipV="false" rot="0">
            <a:off x="8098633" y="1764996"/>
            <a:ext cx="9060434" cy="7493304"/>
          </a:xfrm>
          <a:custGeom>
            <a:avLst/>
            <a:gdLst/>
            <a:ahLst/>
            <a:cxnLst/>
            <a:rect r="r" b="b" t="t" l="l"/>
            <a:pathLst>
              <a:path h="7493304" w="9060434">
                <a:moveTo>
                  <a:pt x="0" y="0"/>
                </a:moveTo>
                <a:lnTo>
                  <a:pt x="9060434" y="0"/>
                </a:lnTo>
                <a:lnTo>
                  <a:pt x="9060434" y="7493304"/>
                </a:lnTo>
                <a:lnTo>
                  <a:pt x="0" y="7493304"/>
                </a:lnTo>
                <a:lnTo>
                  <a:pt x="0" y="0"/>
                </a:lnTo>
                <a:close/>
              </a:path>
            </a:pathLst>
          </a:custGeom>
          <a:blipFill>
            <a:blip r:embed="rId4"/>
            <a:stretch>
              <a:fillRect l="-29042" t="0" r="-29042" b="0"/>
            </a:stretch>
          </a:blipFill>
        </p:spPr>
      </p:sp>
      <p:sp>
        <p:nvSpPr>
          <p:cNvPr name="TextBox 6" id="6"/>
          <p:cNvSpPr txBox="true"/>
          <p:nvPr/>
        </p:nvSpPr>
        <p:spPr>
          <a:xfrm rot="0">
            <a:off x="4351708" y="4035309"/>
            <a:ext cx="7493851" cy="1613535"/>
          </a:xfrm>
          <a:prstGeom prst="rect">
            <a:avLst/>
          </a:prstGeom>
        </p:spPr>
        <p:txBody>
          <a:bodyPr anchor="t" rtlCol="false" tIns="0" lIns="0" bIns="0" rIns="0">
            <a:spAutoFit/>
          </a:bodyPr>
          <a:lstStyle/>
          <a:p>
            <a:pPr algn="ctr">
              <a:lnSpc>
                <a:spcPts val="11520"/>
              </a:lnSpc>
            </a:pPr>
            <a:r>
              <a:rPr lang="en-US" sz="9000">
                <a:solidFill>
                  <a:srgbClr val="000000"/>
                </a:solidFill>
                <a:latin typeface="Times New Roman"/>
              </a:rPr>
              <a:t>Thank You</a:t>
            </a:r>
            <a:r>
              <a:rPr lang="en-US" sz="9000">
                <a:solidFill>
                  <a:srgbClr val="000000"/>
                </a:solidFill>
                <a:latin typeface="Times New Roman"/>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13935" y="3435030"/>
            <a:ext cx="7591881" cy="7841380"/>
          </a:xfrm>
          <a:custGeom>
            <a:avLst/>
            <a:gdLst/>
            <a:ahLst/>
            <a:cxnLst/>
            <a:rect r="r" b="b" t="t" l="l"/>
            <a:pathLst>
              <a:path h="7841380" w="7591881">
                <a:moveTo>
                  <a:pt x="0" y="0"/>
                </a:moveTo>
                <a:lnTo>
                  <a:pt x="7591882" y="0"/>
                </a:lnTo>
                <a:lnTo>
                  <a:pt x="7591882" y="7841380"/>
                </a:lnTo>
                <a:lnTo>
                  <a:pt x="0" y="7841380"/>
                </a:lnTo>
                <a:lnTo>
                  <a:pt x="0" y="0"/>
                </a:lnTo>
                <a:close/>
              </a:path>
            </a:pathLst>
          </a:custGeom>
          <a:blipFill>
            <a:blip r:embed="rId2"/>
            <a:stretch>
              <a:fillRect l="0" t="0" r="0" b="0"/>
            </a:stretch>
          </a:blipFill>
        </p:spPr>
      </p:sp>
      <p:sp>
        <p:nvSpPr>
          <p:cNvPr name="Freeform 3" id="3"/>
          <p:cNvSpPr/>
          <p:nvPr/>
        </p:nvSpPr>
        <p:spPr>
          <a:xfrm flipH="false" flipV="false" rot="1092138">
            <a:off x="-721992" y="6201530"/>
            <a:ext cx="3501384" cy="4369902"/>
          </a:xfrm>
          <a:custGeom>
            <a:avLst/>
            <a:gdLst/>
            <a:ahLst/>
            <a:cxnLst/>
            <a:rect r="r" b="b" t="t" l="l"/>
            <a:pathLst>
              <a:path h="4369902" w="3501384">
                <a:moveTo>
                  <a:pt x="0" y="0"/>
                </a:moveTo>
                <a:lnTo>
                  <a:pt x="3501384" y="0"/>
                </a:lnTo>
                <a:lnTo>
                  <a:pt x="3501384" y="4369902"/>
                </a:lnTo>
                <a:lnTo>
                  <a:pt x="0" y="4369902"/>
                </a:lnTo>
                <a:lnTo>
                  <a:pt x="0" y="0"/>
                </a:lnTo>
                <a:close/>
              </a:path>
            </a:pathLst>
          </a:custGeom>
          <a:blipFill>
            <a:blip r:embed="rId3"/>
            <a:stretch>
              <a:fillRect l="0" t="0" r="0" b="0"/>
            </a:stretch>
          </a:blipFill>
        </p:spPr>
      </p:sp>
      <p:sp>
        <p:nvSpPr>
          <p:cNvPr name="Freeform 4" id="4"/>
          <p:cNvSpPr/>
          <p:nvPr/>
        </p:nvSpPr>
        <p:spPr>
          <a:xfrm flipH="false" flipV="false" rot="0">
            <a:off x="9909583" y="632186"/>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09583" y="1598033"/>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09583" y="2643971"/>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909583" y="3809064"/>
            <a:ext cx="736468" cy="736468"/>
          </a:xfrm>
          <a:custGeom>
            <a:avLst/>
            <a:gdLst/>
            <a:ahLst/>
            <a:cxnLst/>
            <a:rect r="r" b="b" t="t" l="l"/>
            <a:pathLst>
              <a:path h="736468" w="736468">
                <a:moveTo>
                  <a:pt x="0" y="0"/>
                </a:moveTo>
                <a:lnTo>
                  <a:pt x="736468" y="0"/>
                </a:lnTo>
                <a:lnTo>
                  <a:pt x="736468" y="736467"/>
                </a:lnTo>
                <a:lnTo>
                  <a:pt x="0" y="736467"/>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909583" y="4973018"/>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070881" y="750189"/>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1</a:t>
            </a:r>
          </a:p>
        </p:txBody>
      </p:sp>
      <p:sp>
        <p:nvSpPr>
          <p:cNvPr name="TextBox 10" id="10"/>
          <p:cNvSpPr txBox="true"/>
          <p:nvPr/>
        </p:nvSpPr>
        <p:spPr>
          <a:xfrm rot="0">
            <a:off x="10070881" y="1687756"/>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2</a:t>
            </a:r>
          </a:p>
        </p:txBody>
      </p:sp>
      <p:sp>
        <p:nvSpPr>
          <p:cNvPr name="TextBox 11" id="11"/>
          <p:cNvSpPr txBox="true"/>
          <p:nvPr/>
        </p:nvSpPr>
        <p:spPr>
          <a:xfrm rot="0">
            <a:off x="10070881" y="2731876"/>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3</a:t>
            </a:r>
          </a:p>
        </p:txBody>
      </p:sp>
      <p:sp>
        <p:nvSpPr>
          <p:cNvPr name="TextBox 12" id="12"/>
          <p:cNvSpPr txBox="true"/>
          <p:nvPr/>
        </p:nvSpPr>
        <p:spPr>
          <a:xfrm rot="0">
            <a:off x="10070881" y="3898787"/>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4</a:t>
            </a:r>
          </a:p>
        </p:txBody>
      </p:sp>
      <p:sp>
        <p:nvSpPr>
          <p:cNvPr name="TextBox 13" id="13"/>
          <p:cNvSpPr txBox="true"/>
          <p:nvPr/>
        </p:nvSpPr>
        <p:spPr>
          <a:xfrm rot="0">
            <a:off x="10070881" y="5062741"/>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5</a:t>
            </a:r>
          </a:p>
        </p:txBody>
      </p:sp>
      <p:sp>
        <p:nvSpPr>
          <p:cNvPr name="TextBox 14" id="14"/>
          <p:cNvSpPr txBox="true"/>
          <p:nvPr/>
        </p:nvSpPr>
        <p:spPr>
          <a:xfrm rot="0">
            <a:off x="11153652" y="2630252"/>
            <a:ext cx="6218698" cy="630555"/>
          </a:xfrm>
          <a:prstGeom prst="rect">
            <a:avLst/>
          </a:prstGeom>
        </p:spPr>
        <p:txBody>
          <a:bodyPr anchor="t" rtlCol="false" tIns="0" lIns="0" bIns="0" rIns="0">
            <a:spAutoFit/>
          </a:bodyPr>
          <a:lstStyle/>
          <a:p>
            <a:pPr algn="just">
              <a:lnSpc>
                <a:spcPts val="4619"/>
              </a:lnSpc>
            </a:pPr>
            <a:r>
              <a:rPr lang="en-US" sz="3299">
                <a:solidFill>
                  <a:srgbClr val="000000"/>
                </a:solidFill>
                <a:latin typeface="Times New Roman"/>
              </a:rPr>
              <a:t>Design thinking</a:t>
            </a:r>
          </a:p>
        </p:txBody>
      </p:sp>
      <p:sp>
        <p:nvSpPr>
          <p:cNvPr name="TextBox 15" id="15"/>
          <p:cNvSpPr txBox="true"/>
          <p:nvPr/>
        </p:nvSpPr>
        <p:spPr>
          <a:xfrm rot="0">
            <a:off x="11153652" y="7291210"/>
            <a:ext cx="6218698" cy="630554"/>
          </a:xfrm>
          <a:prstGeom prst="rect">
            <a:avLst/>
          </a:prstGeom>
        </p:spPr>
        <p:txBody>
          <a:bodyPr anchor="t" rtlCol="false" tIns="0" lIns="0" bIns="0" rIns="0">
            <a:spAutoFit/>
          </a:bodyPr>
          <a:lstStyle/>
          <a:p>
            <a:pPr>
              <a:lnSpc>
                <a:spcPts val="4620"/>
              </a:lnSpc>
            </a:pPr>
            <a:r>
              <a:rPr lang="en-US" sz="3300">
                <a:solidFill>
                  <a:srgbClr val="000000"/>
                </a:solidFill>
                <a:latin typeface="Times New Roman"/>
              </a:rPr>
              <a:t>Code</a:t>
            </a:r>
          </a:p>
        </p:txBody>
      </p:sp>
      <p:sp>
        <p:nvSpPr>
          <p:cNvPr name="Freeform 16" id="16"/>
          <p:cNvSpPr/>
          <p:nvPr/>
        </p:nvSpPr>
        <p:spPr>
          <a:xfrm flipH="false" flipV="false" rot="0">
            <a:off x="14356192" y="-2022514"/>
            <a:ext cx="5125736" cy="5695263"/>
          </a:xfrm>
          <a:custGeom>
            <a:avLst/>
            <a:gdLst/>
            <a:ahLst/>
            <a:cxnLst/>
            <a:rect r="r" b="b" t="t" l="l"/>
            <a:pathLst>
              <a:path h="5695263" w="5125736">
                <a:moveTo>
                  <a:pt x="0" y="0"/>
                </a:moveTo>
                <a:lnTo>
                  <a:pt x="5125736" y="0"/>
                </a:lnTo>
                <a:lnTo>
                  <a:pt x="5125736" y="5695263"/>
                </a:lnTo>
                <a:lnTo>
                  <a:pt x="0" y="5695263"/>
                </a:lnTo>
                <a:lnTo>
                  <a:pt x="0" y="0"/>
                </a:lnTo>
                <a:close/>
              </a:path>
            </a:pathLst>
          </a:custGeom>
          <a:blipFill>
            <a:blip r:embed="rId6"/>
            <a:stretch>
              <a:fillRect l="0" t="0" r="0" b="0"/>
            </a:stretch>
          </a:blipFill>
        </p:spPr>
      </p:sp>
      <p:sp>
        <p:nvSpPr>
          <p:cNvPr name="TextBox 17" id="17"/>
          <p:cNvSpPr txBox="true"/>
          <p:nvPr/>
        </p:nvSpPr>
        <p:spPr>
          <a:xfrm rot="0">
            <a:off x="11153652" y="655234"/>
            <a:ext cx="6218698" cy="595122"/>
          </a:xfrm>
          <a:prstGeom prst="rect">
            <a:avLst/>
          </a:prstGeom>
        </p:spPr>
        <p:txBody>
          <a:bodyPr anchor="t" rtlCol="false" tIns="0" lIns="0" bIns="0" rIns="0">
            <a:spAutoFit/>
          </a:bodyPr>
          <a:lstStyle/>
          <a:p>
            <a:pPr>
              <a:lnSpc>
                <a:spcPts val="4224"/>
              </a:lnSpc>
              <a:spcBef>
                <a:spcPct val="0"/>
              </a:spcBef>
            </a:pPr>
            <a:r>
              <a:rPr lang="en-US" sz="3300">
                <a:solidFill>
                  <a:srgbClr val="000000"/>
                </a:solidFill>
                <a:latin typeface="Times New Roman"/>
              </a:rPr>
              <a:t>Problem Statement</a:t>
            </a:r>
          </a:p>
        </p:txBody>
      </p:sp>
      <p:sp>
        <p:nvSpPr>
          <p:cNvPr name="TextBox 18" id="18"/>
          <p:cNvSpPr txBox="true"/>
          <p:nvPr/>
        </p:nvSpPr>
        <p:spPr>
          <a:xfrm rot="0">
            <a:off x="11153652" y="3905644"/>
            <a:ext cx="4732139" cy="595122"/>
          </a:xfrm>
          <a:prstGeom prst="rect">
            <a:avLst/>
          </a:prstGeom>
        </p:spPr>
        <p:txBody>
          <a:bodyPr anchor="t" rtlCol="false" tIns="0" lIns="0" bIns="0" rIns="0">
            <a:spAutoFit/>
          </a:bodyPr>
          <a:lstStyle/>
          <a:p>
            <a:pPr algn="ctr">
              <a:lnSpc>
                <a:spcPts val="4224"/>
              </a:lnSpc>
              <a:spcBef>
                <a:spcPct val="0"/>
              </a:spcBef>
            </a:pPr>
            <a:r>
              <a:rPr lang="en-US" sz="3300">
                <a:solidFill>
                  <a:srgbClr val="000000"/>
                </a:solidFill>
                <a:latin typeface="Times New Roman"/>
              </a:rPr>
              <a:t>Problem solving statement</a:t>
            </a:r>
          </a:p>
        </p:txBody>
      </p:sp>
      <p:sp>
        <p:nvSpPr>
          <p:cNvPr name="TextBox 19" id="19"/>
          <p:cNvSpPr txBox="true"/>
          <p:nvPr/>
        </p:nvSpPr>
        <p:spPr>
          <a:xfrm rot="0">
            <a:off x="11153652" y="6238888"/>
            <a:ext cx="2108597" cy="595122"/>
          </a:xfrm>
          <a:prstGeom prst="rect">
            <a:avLst/>
          </a:prstGeom>
        </p:spPr>
        <p:txBody>
          <a:bodyPr anchor="t" rtlCol="false" tIns="0" lIns="0" bIns="0" rIns="0">
            <a:spAutoFit/>
          </a:bodyPr>
          <a:lstStyle/>
          <a:p>
            <a:pPr algn="ctr">
              <a:lnSpc>
                <a:spcPts val="4224"/>
              </a:lnSpc>
              <a:spcBef>
                <a:spcPct val="0"/>
              </a:spcBef>
            </a:pPr>
            <a:r>
              <a:rPr lang="en-US" sz="3300">
                <a:solidFill>
                  <a:srgbClr val="000000"/>
                </a:solidFill>
                <a:latin typeface="Times New Roman"/>
              </a:rPr>
              <a:t>Advantages</a:t>
            </a:r>
          </a:p>
        </p:txBody>
      </p:sp>
      <p:sp>
        <p:nvSpPr>
          <p:cNvPr name="Freeform 20" id="20"/>
          <p:cNvSpPr/>
          <p:nvPr/>
        </p:nvSpPr>
        <p:spPr>
          <a:xfrm flipH="false" flipV="false" rot="0">
            <a:off x="9909583" y="6147636"/>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0070881" y="6223836"/>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6</a:t>
            </a:r>
          </a:p>
        </p:txBody>
      </p:sp>
      <p:sp>
        <p:nvSpPr>
          <p:cNvPr name="Freeform 22" id="22"/>
          <p:cNvSpPr/>
          <p:nvPr/>
        </p:nvSpPr>
        <p:spPr>
          <a:xfrm flipH="false" flipV="false" rot="0">
            <a:off x="9909583" y="7322254"/>
            <a:ext cx="736468" cy="736468"/>
          </a:xfrm>
          <a:custGeom>
            <a:avLst/>
            <a:gdLst/>
            <a:ahLst/>
            <a:cxnLst/>
            <a:rect r="r" b="b" t="t" l="l"/>
            <a:pathLst>
              <a:path h="736468" w="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9909583" y="8601647"/>
            <a:ext cx="736468" cy="736468"/>
          </a:xfrm>
          <a:custGeom>
            <a:avLst/>
            <a:gdLst/>
            <a:ahLst/>
            <a:cxnLst/>
            <a:rect r="r" b="b" t="t" l="l"/>
            <a:pathLst>
              <a:path h="736468" w="736468">
                <a:moveTo>
                  <a:pt x="0" y="0"/>
                </a:moveTo>
                <a:lnTo>
                  <a:pt x="736468" y="0"/>
                </a:lnTo>
                <a:lnTo>
                  <a:pt x="736468" y="736467"/>
                </a:lnTo>
                <a:lnTo>
                  <a:pt x="0" y="736467"/>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0070881" y="7369366"/>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7</a:t>
            </a:r>
          </a:p>
        </p:txBody>
      </p:sp>
      <p:sp>
        <p:nvSpPr>
          <p:cNvPr name="TextBox 25" id="25"/>
          <p:cNvSpPr txBox="true"/>
          <p:nvPr/>
        </p:nvSpPr>
        <p:spPr>
          <a:xfrm rot="0">
            <a:off x="10070881" y="8687372"/>
            <a:ext cx="413872" cy="528447"/>
          </a:xfrm>
          <a:prstGeom prst="rect">
            <a:avLst/>
          </a:prstGeom>
        </p:spPr>
        <p:txBody>
          <a:bodyPr anchor="t" rtlCol="false" tIns="0" lIns="0" bIns="0" rIns="0">
            <a:spAutoFit/>
          </a:bodyPr>
          <a:lstStyle/>
          <a:p>
            <a:pPr algn="ctr">
              <a:lnSpc>
                <a:spcPts val="4224"/>
              </a:lnSpc>
            </a:pPr>
            <a:r>
              <a:rPr lang="en-US" sz="3300">
                <a:solidFill>
                  <a:srgbClr val="000000"/>
                </a:solidFill>
                <a:latin typeface="Twister"/>
              </a:rPr>
              <a:t>8</a:t>
            </a:r>
          </a:p>
        </p:txBody>
      </p:sp>
      <p:sp>
        <p:nvSpPr>
          <p:cNvPr name="TextBox 26" id="26"/>
          <p:cNvSpPr txBox="true"/>
          <p:nvPr/>
        </p:nvSpPr>
        <p:spPr>
          <a:xfrm rot="0">
            <a:off x="11153652" y="1601978"/>
            <a:ext cx="3202540" cy="595122"/>
          </a:xfrm>
          <a:prstGeom prst="rect">
            <a:avLst/>
          </a:prstGeom>
        </p:spPr>
        <p:txBody>
          <a:bodyPr anchor="t" rtlCol="false" tIns="0" lIns="0" bIns="0" rIns="0">
            <a:spAutoFit/>
          </a:bodyPr>
          <a:lstStyle/>
          <a:p>
            <a:pPr>
              <a:lnSpc>
                <a:spcPts val="4224"/>
              </a:lnSpc>
              <a:spcBef>
                <a:spcPct val="0"/>
              </a:spcBef>
            </a:pPr>
            <a:r>
              <a:rPr lang="en-US" sz="3300">
                <a:solidFill>
                  <a:srgbClr val="000000"/>
                </a:solidFill>
                <a:latin typeface="Times New Roman"/>
              </a:rPr>
              <a:t>Abstract</a:t>
            </a:r>
          </a:p>
        </p:txBody>
      </p:sp>
      <p:sp>
        <p:nvSpPr>
          <p:cNvPr name="TextBox 27" id="27"/>
          <p:cNvSpPr txBox="true"/>
          <p:nvPr/>
        </p:nvSpPr>
        <p:spPr>
          <a:xfrm rot="0">
            <a:off x="11153652" y="4996066"/>
            <a:ext cx="5422176" cy="595122"/>
          </a:xfrm>
          <a:prstGeom prst="rect">
            <a:avLst/>
          </a:prstGeom>
        </p:spPr>
        <p:txBody>
          <a:bodyPr anchor="t" rtlCol="false" tIns="0" lIns="0" bIns="0" rIns="0">
            <a:spAutoFit/>
          </a:bodyPr>
          <a:lstStyle/>
          <a:p>
            <a:pPr>
              <a:lnSpc>
                <a:spcPts val="4224"/>
              </a:lnSpc>
              <a:spcBef>
                <a:spcPct val="0"/>
              </a:spcBef>
            </a:pPr>
            <a:r>
              <a:rPr lang="en-US" sz="3300">
                <a:solidFill>
                  <a:srgbClr val="000000"/>
                </a:solidFill>
                <a:latin typeface="Times New Roman"/>
              </a:rPr>
              <a:t>Features </a:t>
            </a:r>
          </a:p>
        </p:txBody>
      </p:sp>
      <p:sp>
        <p:nvSpPr>
          <p:cNvPr name="TextBox 28" id="28"/>
          <p:cNvSpPr txBox="true"/>
          <p:nvPr/>
        </p:nvSpPr>
        <p:spPr>
          <a:xfrm rot="0">
            <a:off x="11153652" y="8620697"/>
            <a:ext cx="6134068" cy="595122"/>
          </a:xfrm>
          <a:prstGeom prst="rect">
            <a:avLst/>
          </a:prstGeom>
        </p:spPr>
        <p:txBody>
          <a:bodyPr anchor="t" rtlCol="false" tIns="0" lIns="0" bIns="0" rIns="0">
            <a:spAutoFit/>
          </a:bodyPr>
          <a:lstStyle/>
          <a:p>
            <a:pPr>
              <a:lnSpc>
                <a:spcPts val="4224"/>
              </a:lnSpc>
              <a:spcBef>
                <a:spcPct val="0"/>
              </a:spcBef>
            </a:pPr>
            <a:r>
              <a:rPr lang="en-US" sz="3300">
                <a:solidFill>
                  <a:srgbClr val="000000"/>
                </a:solidFill>
                <a:latin typeface="Times New Roman"/>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5017990" y="532483"/>
            <a:ext cx="8252021" cy="240435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Problem Statement</a:t>
            </a:r>
          </a:p>
          <a:p>
            <a:pPr algn="ctr">
              <a:lnSpc>
                <a:spcPts val="9986"/>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3833372" y="3451103"/>
            <a:ext cx="10033329" cy="4607560"/>
          </a:xfrm>
          <a:prstGeom prst="rect">
            <a:avLst/>
          </a:prstGeom>
        </p:spPr>
        <p:txBody>
          <a:bodyPr anchor="t" rtlCol="false" tIns="0" lIns="0" bIns="0" rIns="0">
            <a:spAutoFit/>
          </a:bodyPr>
          <a:lstStyle/>
          <a:p>
            <a:pPr marL="863601" indent="-431801" lvl="1">
              <a:lnSpc>
                <a:spcPts val="5120"/>
              </a:lnSpc>
              <a:buFont typeface="Arial"/>
              <a:buChar char="•"/>
            </a:pPr>
            <a:r>
              <a:rPr lang="en-US" sz="4000">
                <a:solidFill>
                  <a:srgbClr val="000000"/>
                </a:solidFill>
                <a:latin typeface="Times New Roman"/>
              </a:rPr>
              <a:t>The problem at hand is to develop an advanced image recognition system using IBM Visual Recognition technology. </a:t>
            </a:r>
          </a:p>
          <a:p>
            <a:pPr marL="863601" indent="-431801" lvl="1">
              <a:lnSpc>
                <a:spcPts val="5120"/>
              </a:lnSpc>
              <a:buFont typeface="Arial"/>
              <a:buChar char="•"/>
            </a:pPr>
            <a:r>
              <a:rPr lang="en-US" sz="4000">
                <a:solidFill>
                  <a:srgbClr val="000000"/>
                </a:solidFill>
                <a:latin typeface="Times New Roman"/>
              </a:rPr>
              <a:t>This system should be capable of accurately classifying and identifying objects or concepts within images across various domains and applications.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5017990" y="226656"/>
            <a:ext cx="6201397" cy="2182876"/>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Abstract</a:t>
            </a:r>
          </a:p>
          <a:p>
            <a:pPr algn="ctr">
              <a:lnSpc>
                <a:spcPts val="8191"/>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559646" y="1811020"/>
            <a:ext cx="17168708" cy="7198360"/>
          </a:xfrm>
          <a:prstGeom prst="rect">
            <a:avLst/>
          </a:prstGeom>
        </p:spPr>
        <p:txBody>
          <a:bodyPr anchor="t" rtlCol="false" tIns="0" lIns="0" bIns="0" rIns="0">
            <a:spAutoFit/>
          </a:bodyPr>
          <a:lstStyle/>
          <a:p>
            <a:pPr marL="863601" indent="-431801" lvl="1">
              <a:lnSpc>
                <a:spcPts val="5120"/>
              </a:lnSpc>
              <a:buFont typeface="Arial"/>
              <a:buChar char="•"/>
            </a:pPr>
            <a:r>
              <a:rPr lang="en-US" sz="4000">
                <a:solidFill>
                  <a:srgbClr val="000000"/>
                </a:solidFill>
                <a:latin typeface="Times New Roman"/>
              </a:rPr>
              <a:t>In recent years, image recognition technology has made significant advancements, enabling businesses to harness the power of visual data for various applications.</a:t>
            </a:r>
          </a:p>
          <a:p>
            <a:pPr marL="863601" indent="-431801" lvl="1">
              <a:lnSpc>
                <a:spcPts val="5120"/>
              </a:lnSpc>
              <a:buFont typeface="Arial"/>
              <a:buChar char="•"/>
            </a:pPr>
            <a:r>
              <a:rPr lang="en-US" sz="4000">
                <a:solidFill>
                  <a:srgbClr val="000000"/>
                </a:solidFill>
                <a:latin typeface="Times New Roman"/>
              </a:rPr>
              <a:t> Sentiment analysis, on the other hand, allows organizations to gain insights into the emotions and feelings associated with visual content. </a:t>
            </a:r>
          </a:p>
          <a:p>
            <a:pPr marL="863601" indent="-431801" lvl="1">
              <a:lnSpc>
                <a:spcPts val="5120"/>
              </a:lnSpc>
              <a:buFont typeface="Arial"/>
              <a:buChar char="•"/>
            </a:pPr>
            <a:r>
              <a:rPr lang="en-US" sz="4000">
                <a:solidFill>
                  <a:srgbClr val="000000"/>
                </a:solidFill>
                <a:latin typeface="Times New Roman"/>
              </a:rPr>
              <a:t>This paper explores the integration of image recognition and sentiment analysis using IBM Cloud services. </a:t>
            </a:r>
          </a:p>
          <a:p>
            <a:pPr marL="863601" indent="-431801" lvl="1">
              <a:lnSpc>
                <a:spcPts val="5120"/>
              </a:lnSpc>
              <a:buFont typeface="Arial"/>
              <a:buChar char="•"/>
            </a:pPr>
            <a:r>
              <a:rPr lang="en-US" sz="4000">
                <a:solidFill>
                  <a:srgbClr val="000000"/>
                </a:solidFill>
                <a:latin typeface="Times New Roman"/>
              </a:rPr>
              <a:t>It examines the key features of the IBM Cloud platform for image recognition and presents a case study to demonstrate its application. </a:t>
            </a:r>
          </a:p>
          <a:p>
            <a:pPr marL="863601" indent="-431801" lvl="1">
              <a:lnSpc>
                <a:spcPts val="5120"/>
              </a:lnSpc>
              <a:buFont typeface="Arial"/>
              <a:buChar char="•"/>
            </a:pPr>
            <a:r>
              <a:rPr lang="en-US" sz="4000">
                <a:solidFill>
                  <a:srgbClr val="000000"/>
                </a:solidFill>
                <a:latin typeface="Times New Roman"/>
              </a:rPr>
              <a:t>The conclusion highlights the potential benefits of using IBM Cloud for image recognition with sentiment analysis and discusses future prospects.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4724026" y="857250"/>
            <a:ext cx="8252021" cy="240435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Design thinking</a:t>
            </a:r>
          </a:p>
          <a:p>
            <a:pPr algn="ctr">
              <a:lnSpc>
                <a:spcPts val="9986"/>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1123895" y="2467564"/>
            <a:ext cx="16040211" cy="7198360"/>
          </a:xfrm>
          <a:prstGeom prst="rect">
            <a:avLst/>
          </a:prstGeom>
        </p:spPr>
        <p:txBody>
          <a:bodyPr anchor="t" rtlCol="false" tIns="0" lIns="0" bIns="0" rIns="0">
            <a:spAutoFit/>
          </a:bodyPr>
          <a:lstStyle/>
          <a:p>
            <a:pPr>
              <a:lnSpc>
                <a:spcPts val="5120"/>
              </a:lnSpc>
            </a:pPr>
            <a:r>
              <a:rPr lang="en-US" sz="4000">
                <a:solidFill>
                  <a:srgbClr val="000000"/>
                </a:solidFill>
                <a:latin typeface="Times New Roman"/>
              </a:rPr>
              <a:t>•</a:t>
            </a:r>
            <a:r>
              <a:rPr lang="en-US" sz="4000">
                <a:solidFill>
                  <a:srgbClr val="000000"/>
                </a:solidFill>
                <a:latin typeface="Times New Roman Bold"/>
              </a:rPr>
              <a:t>Create an IBM Cloud Account:</a:t>
            </a:r>
            <a:r>
              <a:rPr lang="en-US" sz="4000">
                <a:solidFill>
                  <a:srgbClr val="000000"/>
                </a:solidFill>
                <a:latin typeface="Times New Roman"/>
              </a:rPr>
              <a:t> If you don't have one, sign up for an IBM Cloud account.</a:t>
            </a:r>
          </a:p>
          <a:p>
            <a:pPr>
              <a:lnSpc>
                <a:spcPts val="5120"/>
              </a:lnSpc>
            </a:pPr>
            <a:r>
              <a:rPr lang="en-US" sz="4000">
                <a:solidFill>
                  <a:srgbClr val="000000"/>
                </a:solidFill>
                <a:latin typeface="Times New Roman"/>
              </a:rPr>
              <a:t>•</a:t>
            </a:r>
            <a:r>
              <a:rPr lang="en-US" sz="4000">
                <a:solidFill>
                  <a:srgbClr val="000000"/>
                </a:solidFill>
                <a:latin typeface="Times New Roman Bold"/>
              </a:rPr>
              <a:t>Set Up Visual Recognition:</a:t>
            </a:r>
            <a:r>
              <a:rPr lang="en-US" sz="4000">
                <a:solidFill>
                  <a:srgbClr val="000000"/>
                </a:solidFill>
                <a:latin typeface="Times New Roman"/>
              </a:rPr>
              <a:t> Create a Visual Recognition service instance in your IBM Cloud account.</a:t>
            </a:r>
          </a:p>
          <a:p>
            <a:pPr>
              <a:lnSpc>
                <a:spcPts val="5120"/>
              </a:lnSpc>
            </a:pPr>
            <a:r>
              <a:rPr lang="en-US" sz="4000">
                <a:solidFill>
                  <a:srgbClr val="000000"/>
                </a:solidFill>
                <a:latin typeface="Times New Roman"/>
              </a:rPr>
              <a:t>•</a:t>
            </a:r>
            <a:r>
              <a:rPr lang="en-US" sz="4000">
                <a:solidFill>
                  <a:srgbClr val="000000"/>
                </a:solidFill>
                <a:latin typeface="Times New Roman Bold"/>
              </a:rPr>
              <a:t>Collect and Prepare Data:</a:t>
            </a:r>
            <a:r>
              <a:rPr lang="en-US" sz="4000">
                <a:solidFill>
                  <a:srgbClr val="000000"/>
                </a:solidFill>
                <a:latin typeface="Times New Roman"/>
              </a:rPr>
              <a:t> Gather a dataset of images that you want to classify or analyze. Make sure you have labeled examples for training.</a:t>
            </a:r>
          </a:p>
          <a:p>
            <a:pPr>
              <a:lnSpc>
                <a:spcPts val="5120"/>
              </a:lnSpc>
            </a:pPr>
            <a:r>
              <a:rPr lang="en-US" sz="4000">
                <a:solidFill>
                  <a:srgbClr val="000000"/>
                </a:solidFill>
                <a:latin typeface="Times New Roman"/>
              </a:rPr>
              <a:t>•</a:t>
            </a:r>
            <a:r>
              <a:rPr lang="en-US" sz="4000">
                <a:solidFill>
                  <a:srgbClr val="000000"/>
                </a:solidFill>
                <a:latin typeface="Times New Roman Bold"/>
              </a:rPr>
              <a:t>Train Your Model: </a:t>
            </a:r>
            <a:r>
              <a:rPr lang="en-US" sz="4000">
                <a:solidFill>
                  <a:srgbClr val="000000"/>
                </a:solidFill>
                <a:latin typeface="Times New Roman"/>
              </a:rPr>
              <a:t>Use the Visual Recognition service to train your model using your dataset. IBM Visual Recognition uses machine learning algorithms to learn from the labeled data.</a:t>
            </a:r>
          </a:p>
          <a:p>
            <a:pPr>
              <a:lnSpc>
                <a:spcPts val="5120"/>
              </a:lnSpc>
            </a:pPr>
          </a:p>
          <a:p>
            <a:pPr>
              <a:lnSpc>
                <a:spcPts val="51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9180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Freeform 6" id="6"/>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7" id="7"/>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8" id="8"/>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9" id="9"/>
          <p:cNvSpPr txBox="true"/>
          <p:nvPr/>
        </p:nvSpPr>
        <p:spPr>
          <a:xfrm rot="0">
            <a:off x="288421" y="515620"/>
            <a:ext cx="17036290" cy="9141460"/>
          </a:xfrm>
          <a:prstGeom prst="rect">
            <a:avLst/>
          </a:prstGeom>
        </p:spPr>
        <p:txBody>
          <a:bodyPr anchor="t" rtlCol="false" tIns="0" lIns="0" bIns="0" rIns="0">
            <a:spAutoFit/>
          </a:bodyPr>
          <a:lstStyle/>
          <a:p>
            <a:pPr marL="863601" indent="-431801" lvl="1">
              <a:lnSpc>
                <a:spcPts val="5120"/>
              </a:lnSpc>
              <a:buFont typeface="Arial"/>
              <a:buChar char="•"/>
            </a:pPr>
            <a:r>
              <a:rPr lang="en-US" sz="4000">
                <a:solidFill>
                  <a:srgbClr val="000000"/>
                </a:solidFill>
                <a:latin typeface="Times New Roman Bold"/>
              </a:rPr>
              <a:t>Test and Deploy: </a:t>
            </a:r>
            <a:r>
              <a:rPr lang="en-US" sz="4000">
                <a:solidFill>
                  <a:srgbClr val="000000"/>
                </a:solidFill>
                <a:latin typeface="Times New Roman"/>
              </a:rPr>
              <a:t>Once your model is trained, you can test it to ensure it's making accurate predictions. You can also deploy it to make predictions in real-time</a:t>
            </a:r>
          </a:p>
          <a:p>
            <a:pPr marL="863601" indent="-431801" lvl="1">
              <a:lnSpc>
                <a:spcPts val="5120"/>
              </a:lnSpc>
              <a:buFont typeface="Arial"/>
              <a:buChar char="•"/>
            </a:pPr>
            <a:r>
              <a:rPr lang="en-US" sz="4000">
                <a:solidFill>
                  <a:srgbClr val="000000"/>
                </a:solidFill>
                <a:latin typeface="Times New Roman Bold"/>
              </a:rPr>
              <a:t>Integrate with Your Application:</a:t>
            </a:r>
            <a:r>
              <a:rPr lang="en-US" sz="4000">
                <a:solidFill>
                  <a:srgbClr val="000000"/>
                </a:solidFill>
                <a:latin typeface="Times New Roman"/>
              </a:rPr>
              <a:t> Integrate the Visual Recognition API into your application or service to use it for image analysis.</a:t>
            </a:r>
          </a:p>
          <a:p>
            <a:pPr marL="863601" indent="-431801" lvl="1">
              <a:lnSpc>
                <a:spcPts val="5120"/>
              </a:lnSpc>
              <a:buFont typeface="Arial"/>
              <a:buChar char="•"/>
            </a:pPr>
            <a:r>
              <a:rPr lang="en-US" sz="4000">
                <a:solidFill>
                  <a:srgbClr val="000000"/>
                </a:solidFill>
                <a:latin typeface="Times New Roman Bold"/>
              </a:rPr>
              <a:t>Monitor and Improve:</a:t>
            </a:r>
            <a:r>
              <a:rPr lang="en-US" sz="4000">
                <a:solidFill>
                  <a:srgbClr val="000000"/>
                </a:solidFill>
                <a:latin typeface="Times New Roman"/>
              </a:rPr>
              <a:t> Continuously monitor the performance of your model and retrain it with new data if necessary to improve its accuracy.</a:t>
            </a:r>
          </a:p>
          <a:p>
            <a:pPr marL="863601" indent="-431801" lvl="1">
              <a:lnSpc>
                <a:spcPts val="5120"/>
              </a:lnSpc>
              <a:buFont typeface="Arial"/>
              <a:buChar char="•"/>
            </a:pPr>
            <a:r>
              <a:rPr lang="en-US" sz="4000">
                <a:solidFill>
                  <a:srgbClr val="000000"/>
                </a:solidFill>
                <a:latin typeface="Times New Roman"/>
              </a:rPr>
              <a:t>You can use the IBM Watson Visual Recognition API to interact with the service programmatically, allowing your applications to make image recognition requests and receive predictions.Please note that the specific steps and features of IBM Visual Recognition may change over time, so it's essential to refer to IBM's official documentation for the most up-to-date information and guidance on using the service.</a:t>
            </a:r>
          </a:p>
          <a:p>
            <a:pPr>
              <a:lnSpc>
                <a:spcPts val="51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55963"/>
            <a:ext cx="4294900" cy="4772111"/>
          </a:xfrm>
          <a:custGeom>
            <a:avLst/>
            <a:gdLst/>
            <a:ahLst/>
            <a:cxnLst/>
            <a:rect r="r" b="b" t="t" l="l"/>
            <a:pathLst>
              <a:path h="4772111" w="4294900">
                <a:moveTo>
                  <a:pt x="0" y="0"/>
                </a:moveTo>
                <a:lnTo>
                  <a:pt x="4294900" y="0"/>
                </a:lnTo>
                <a:lnTo>
                  <a:pt x="4294900" y="4772110"/>
                </a:lnTo>
                <a:lnTo>
                  <a:pt x="0" y="4772110"/>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3120961" y="911625"/>
            <a:ext cx="12456322" cy="266548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Problem Solving Statement</a:t>
            </a:r>
          </a:p>
          <a:p>
            <a:pPr algn="ctr">
              <a:lnSpc>
                <a:spcPts val="5405"/>
              </a:lnSpc>
            </a:pPr>
          </a:p>
          <a:p>
            <a:pPr algn="ctr">
              <a:lnSpc>
                <a:spcPts val="6589"/>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3311548" y="3693353"/>
            <a:ext cx="12483017" cy="3959860"/>
          </a:xfrm>
          <a:prstGeom prst="rect">
            <a:avLst/>
          </a:prstGeom>
        </p:spPr>
        <p:txBody>
          <a:bodyPr anchor="t" rtlCol="false" tIns="0" lIns="0" bIns="0" rIns="0">
            <a:spAutoFit/>
          </a:bodyPr>
          <a:lstStyle/>
          <a:p>
            <a:pPr>
              <a:lnSpc>
                <a:spcPts val="5120"/>
              </a:lnSpc>
            </a:pPr>
            <a:r>
              <a:rPr lang="en-US" sz="4000">
                <a:solidFill>
                  <a:srgbClr val="000000"/>
                </a:solidFill>
                <a:latin typeface="Times New Roman"/>
              </a:rPr>
              <a:t>•Develop a robust image recognition system using IBM Visual Recognition to accurately classify objects and scenes in real-time, optimizing for both speed and accuracy</a:t>
            </a:r>
          </a:p>
          <a:p>
            <a:pPr>
              <a:lnSpc>
                <a:spcPts val="5120"/>
              </a:lnSpc>
            </a:pPr>
          </a:p>
          <a:p>
            <a:pPr>
              <a:lnSpc>
                <a:spcPts val="51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55963"/>
            <a:ext cx="4294900" cy="4772111"/>
          </a:xfrm>
          <a:custGeom>
            <a:avLst/>
            <a:gdLst/>
            <a:ahLst/>
            <a:cxnLst/>
            <a:rect r="r" b="b" t="t" l="l"/>
            <a:pathLst>
              <a:path h="4772111" w="4294900">
                <a:moveTo>
                  <a:pt x="0" y="0"/>
                </a:moveTo>
                <a:lnTo>
                  <a:pt x="4294900" y="0"/>
                </a:lnTo>
                <a:lnTo>
                  <a:pt x="4294900" y="4772110"/>
                </a:lnTo>
                <a:lnTo>
                  <a:pt x="0" y="4772110"/>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2080657" y="96091"/>
            <a:ext cx="12456322" cy="266548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Features</a:t>
            </a:r>
          </a:p>
          <a:p>
            <a:pPr algn="ctr">
              <a:lnSpc>
                <a:spcPts val="5405"/>
              </a:lnSpc>
            </a:pPr>
          </a:p>
          <a:p>
            <a:pPr algn="ctr">
              <a:lnSpc>
                <a:spcPts val="6589"/>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859752" y="1678262"/>
            <a:ext cx="16856918" cy="7861300"/>
          </a:xfrm>
          <a:prstGeom prst="rect">
            <a:avLst/>
          </a:prstGeom>
        </p:spPr>
        <p:txBody>
          <a:bodyPr anchor="t" rtlCol="false" tIns="0" lIns="0" bIns="0" rIns="0">
            <a:spAutoFit/>
          </a:bodyPr>
          <a:lstStyle/>
          <a:p>
            <a:pPr marL="863601" indent="-431801" lvl="1">
              <a:lnSpc>
                <a:spcPts val="5120"/>
              </a:lnSpc>
              <a:buFont typeface="Arial"/>
              <a:buChar char="•"/>
            </a:pPr>
            <a:r>
              <a:rPr lang="en-US" sz="4000">
                <a:solidFill>
                  <a:srgbClr val="000000"/>
                </a:solidFill>
                <a:latin typeface="Times New Roman Semi-Bold"/>
              </a:rPr>
              <a:t>Image Recognition Capabilities</a:t>
            </a:r>
            <a:r>
              <a:rPr lang="en-US" sz="4000">
                <a:solidFill>
                  <a:srgbClr val="000000"/>
                </a:solidFill>
                <a:latin typeface="Times New Roman"/>
              </a:rPr>
              <a:t>: IBM Cloud offers a powerful image recognition API that leverages deep learning and neural networks to identify objects, scenes, and text within images. </a:t>
            </a:r>
          </a:p>
          <a:p>
            <a:pPr marL="863601" indent="-431801" lvl="1">
              <a:lnSpc>
                <a:spcPts val="5120"/>
              </a:lnSpc>
              <a:buFont typeface="Arial"/>
              <a:buChar char="•"/>
            </a:pPr>
            <a:r>
              <a:rPr lang="en-US" sz="4000">
                <a:solidFill>
                  <a:srgbClr val="000000"/>
                </a:solidFill>
                <a:latin typeface="Times New Roman Semi-Bold"/>
              </a:rPr>
              <a:t>Sentiment Analysis</a:t>
            </a:r>
            <a:r>
              <a:rPr lang="en-US" sz="4000">
                <a:solidFill>
                  <a:srgbClr val="000000"/>
                </a:solidFill>
                <a:latin typeface="Times New Roman"/>
              </a:rPr>
              <a:t>: IBM Cloud includes a sentiment analysis service that analyzes the textual content extracted from images to determine sentiment polarity, such as positive, negative, or neutral. </a:t>
            </a:r>
          </a:p>
          <a:p>
            <a:pPr marL="863601" indent="-431801" lvl="1">
              <a:lnSpc>
                <a:spcPts val="5120"/>
              </a:lnSpc>
              <a:buFont typeface="Arial"/>
              <a:buChar char="•"/>
            </a:pPr>
            <a:r>
              <a:rPr lang="en-US" sz="4000">
                <a:solidFill>
                  <a:srgbClr val="000000"/>
                </a:solidFill>
                <a:latin typeface="Times New Roman Bold"/>
              </a:rPr>
              <a:t>Customization:</a:t>
            </a:r>
            <a:r>
              <a:rPr lang="en-US" sz="4000">
                <a:solidFill>
                  <a:srgbClr val="000000"/>
                </a:solidFill>
                <a:latin typeface="Times New Roman"/>
              </a:rPr>
              <a:t> Users can fine-tune the image recognition and sentiment analysis models to suit specific use cases. </a:t>
            </a:r>
          </a:p>
          <a:p>
            <a:pPr marL="863601" indent="-431801" lvl="1">
              <a:lnSpc>
                <a:spcPts val="5120"/>
              </a:lnSpc>
              <a:buFont typeface="Arial"/>
              <a:buChar char="•"/>
            </a:pPr>
            <a:r>
              <a:rPr lang="en-US" sz="4000">
                <a:solidFill>
                  <a:srgbClr val="000000"/>
                </a:solidFill>
                <a:latin typeface="Times New Roman Bold"/>
              </a:rPr>
              <a:t>Real-time Processing:</a:t>
            </a:r>
            <a:r>
              <a:rPr lang="en-US" sz="4000">
                <a:solidFill>
                  <a:srgbClr val="000000"/>
                </a:solidFill>
                <a:latin typeface="Times New Roman"/>
              </a:rPr>
              <a:t> IBM Cloud supports real-time image recognition and sentiment analysis, making it suitable for applications where immediate feedback is required, such as social media monitoring and customer feedback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EF3"/>
        </a:solidFill>
      </p:bgPr>
    </p:bg>
    <p:spTree>
      <p:nvGrpSpPr>
        <p:cNvPr id="1" name=""/>
        <p:cNvGrpSpPr/>
        <p:nvPr/>
      </p:nvGrpSpPr>
      <p:grpSpPr>
        <a:xfrm>
          <a:off x="0" y="0"/>
          <a:ext cx="0" cy="0"/>
          <a:chOff x="0" y="0"/>
          <a:chExt cx="0" cy="0"/>
        </a:xfrm>
      </p:grpSpPr>
      <p:sp>
        <p:nvSpPr>
          <p:cNvPr name="Freeform 2" id="2"/>
          <p:cNvSpPr/>
          <p:nvPr/>
        </p:nvSpPr>
        <p:spPr>
          <a:xfrm flipH="false" flipV="false" rot="5297698">
            <a:off x="5629685" y="1238706"/>
            <a:ext cx="7028629" cy="7809588"/>
          </a:xfrm>
          <a:custGeom>
            <a:avLst/>
            <a:gdLst/>
            <a:ahLst/>
            <a:cxnLst/>
            <a:rect r="r" b="b" t="t" l="l"/>
            <a:pathLst>
              <a:path h="7809588" w="7028629">
                <a:moveTo>
                  <a:pt x="0" y="0"/>
                </a:moveTo>
                <a:lnTo>
                  <a:pt x="7028630" y="0"/>
                </a:lnTo>
                <a:lnTo>
                  <a:pt x="7028630" y="7809588"/>
                </a:lnTo>
                <a:lnTo>
                  <a:pt x="0" y="7809588"/>
                </a:lnTo>
                <a:lnTo>
                  <a:pt x="0" y="0"/>
                </a:lnTo>
                <a:close/>
              </a:path>
            </a:pathLst>
          </a:custGeom>
          <a:blipFill>
            <a:blip r:embed="rId2">
              <a:alphaModFix amt="58000"/>
            </a:blip>
            <a:stretch>
              <a:fillRect l="0" t="0" r="0" b="0"/>
            </a:stretch>
          </a:blipFill>
        </p:spPr>
      </p:sp>
      <p:sp>
        <p:nvSpPr>
          <p:cNvPr name="Freeform 3" id="3"/>
          <p:cNvSpPr/>
          <p:nvPr/>
        </p:nvSpPr>
        <p:spPr>
          <a:xfrm flipH="false" flipV="false" rot="5400000">
            <a:off x="5019551" y="-55963"/>
            <a:ext cx="4294900" cy="4772111"/>
          </a:xfrm>
          <a:custGeom>
            <a:avLst/>
            <a:gdLst/>
            <a:ahLst/>
            <a:cxnLst/>
            <a:rect r="r" b="b" t="t" l="l"/>
            <a:pathLst>
              <a:path h="4772111" w="4294900">
                <a:moveTo>
                  <a:pt x="0" y="0"/>
                </a:moveTo>
                <a:lnTo>
                  <a:pt x="4294900" y="0"/>
                </a:lnTo>
                <a:lnTo>
                  <a:pt x="4294900" y="4772110"/>
                </a:lnTo>
                <a:lnTo>
                  <a:pt x="0" y="4772110"/>
                </a:lnTo>
                <a:lnTo>
                  <a:pt x="0" y="0"/>
                </a:lnTo>
                <a:close/>
              </a:path>
            </a:pathLst>
          </a:custGeom>
          <a:blipFill>
            <a:blip r:embed="rId3"/>
            <a:stretch>
              <a:fillRect l="0" t="0" r="0" b="0"/>
            </a:stretch>
          </a:blipFill>
        </p:spPr>
      </p:sp>
      <p:sp>
        <p:nvSpPr>
          <p:cNvPr name="Freeform 4" id="4"/>
          <p:cNvSpPr/>
          <p:nvPr/>
        </p:nvSpPr>
        <p:spPr>
          <a:xfrm flipH="false" flipV="false" rot="5400000">
            <a:off x="10685742" y="4238936"/>
            <a:ext cx="4294900" cy="4772111"/>
          </a:xfrm>
          <a:custGeom>
            <a:avLst/>
            <a:gdLst/>
            <a:ahLst/>
            <a:cxnLst/>
            <a:rect r="r" b="b" t="t" l="l"/>
            <a:pathLst>
              <a:path h="4772111" w="4294900">
                <a:moveTo>
                  <a:pt x="0" y="0"/>
                </a:moveTo>
                <a:lnTo>
                  <a:pt x="4294900" y="0"/>
                </a:lnTo>
                <a:lnTo>
                  <a:pt x="4294900" y="4772111"/>
                </a:lnTo>
                <a:lnTo>
                  <a:pt x="0" y="4772111"/>
                </a:lnTo>
                <a:lnTo>
                  <a:pt x="0" y="0"/>
                </a:lnTo>
                <a:close/>
              </a:path>
            </a:pathLst>
          </a:custGeom>
          <a:blipFill>
            <a:blip r:embed="rId3"/>
            <a:stretch>
              <a:fillRect l="0" t="0" r="0" b="0"/>
            </a:stretch>
          </a:blipFill>
        </p:spPr>
      </p:sp>
      <p:sp>
        <p:nvSpPr>
          <p:cNvPr name="Freeform 5" id="5"/>
          <p:cNvSpPr/>
          <p:nvPr/>
        </p:nvSpPr>
        <p:spPr>
          <a:xfrm flipH="false" flipV="false" rot="-999793">
            <a:off x="8615597" y="1639422"/>
            <a:ext cx="3107580" cy="2594830"/>
          </a:xfrm>
          <a:custGeom>
            <a:avLst/>
            <a:gdLst/>
            <a:ahLst/>
            <a:cxnLst/>
            <a:rect r="r" b="b" t="t" l="l"/>
            <a:pathLst>
              <a:path h="2594830" w="3107580">
                <a:moveTo>
                  <a:pt x="0" y="0"/>
                </a:moveTo>
                <a:lnTo>
                  <a:pt x="3107580" y="0"/>
                </a:lnTo>
                <a:lnTo>
                  <a:pt x="3107580" y="2594829"/>
                </a:lnTo>
                <a:lnTo>
                  <a:pt x="0" y="2594829"/>
                </a:lnTo>
                <a:lnTo>
                  <a:pt x="0" y="0"/>
                </a:lnTo>
                <a:close/>
              </a:path>
            </a:pathLst>
          </a:custGeom>
          <a:blipFill>
            <a:blip r:embed="rId4">
              <a:alphaModFix amt="65999"/>
            </a:blip>
            <a:stretch>
              <a:fillRect l="0" t="0" r="0" b="0"/>
            </a:stretch>
          </a:blipFill>
        </p:spPr>
      </p:sp>
      <p:sp>
        <p:nvSpPr>
          <p:cNvPr name="TextBox 6" id="6"/>
          <p:cNvSpPr txBox="true"/>
          <p:nvPr/>
        </p:nvSpPr>
        <p:spPr>
          <a:xfrm rot="0">
            <a:off x="1914063" y="271352"/>
            <a:ext cx="12456322" cy="2665484"/>
          </a:xfrm>
          <a:prstGeom prst="rect">
            <a:avLst/>
          </a:prstGeom>
        </p:spPr>
        <p:txBody>
          <a:bodyPr anchor="t" rtlCol="false" tIns="0" lIns="0" bIns="0" rIns="0">
            <a:spAutoFit/>
          </a:bodyPr>
          <a:lstStyle/>
          <a:p>
            <a:pPr algn="ctr">
              <a:lnSpc>
                <a:spcPts val="8191"/>
              </a:lnSpc>
            </a:pPr>
            <a:r>
              <a:rPr lang="en-US" sz="6399">
                <a:solidFill>
                  <a:srgbClr val="000000"/>
                </a:solidFill>
                <a:latin typeface="Times New Roman Bold"/>
              </a:rPr>
              <a:t>Advantages</a:t>
            </a:r>
          </a:p>
          <a:p>
            <a:pPr algn="ctr">
              <a:lnSpc>
                <a:spcPts val="5405"/>
              </a:lnSpc>
            </a:pPr>
          </a:p>
          <a:p>
            <a:pPr algn="ctr">
              <a:lnSpc>
                <a:spcPts val="6589"/>
              </a:lnSpc>
            </a:pPr>
          </a:p>
        </p:txBody>
      </p:sp>
      <p:sp>
        <p:nvSpPr>
          <p:cNvPr name="Freeform 7" id="7"/>
          <p:cNvSpPr/>
          <p:nvPr/>
        </p:nvSpPr>
        <p:spPr>
          <a:xfrm flipH="false" flipV="false" rot="-10800000">
            <a:off x="6731391" y="6123894"/>
            <a:ext cx="2821665" cy="2356090"/>
          </a:xfrm>
          <a:custGeom>
            <a:avLst/>
            <a:gdLst/>
            <a:ahLst/>
            <a:cxnLst/>
            <a:rect r="r" b="b" t="t" l="l"/>
            <a:pathLst>
              <a:path h="2356090" w="2821665">
                <a:moveTo>
                  <a:pt x="0" y="0"/>
                </a:moveTo>
                <a:lnTo>
                  <a:pt x="2821666" y="0"/>
                </a:lnTo>
                <a:lnTo>
                  <a:pt x="2821666" y="2356090"/>
                </a:lnTo>
                <a:lnTo>
                  <a:pt x="0" y="2356090"/>
                </a:lnTo>
                <a:lnTo>
                  <a:pt x="0" y="0"/>
                </a:lnTo>
                <a:close/>
              </a:path>
            </a:pathLst>
          </a:custGeom>
          <a:blipFill>
            <a:blip r:embed="rId4">
              <a:alphaModFix amt="65999"/>
            </a:blip>
            <a:stretch>
              <a:fillRect l="0" t="0" r="0" b="0"/>
            </a:stretch>
          </a:blipFill>
        </p:spPr>
      </p:sp>
      <p:sp>
        <p:nvSpPr>
          <p:cNvPr name="Freeform 8" id="8"/>
          <p:cNvSpPr/>
          <p:nvPr/>
        </p:nvSpPr>
        <p:spPr>
          <a:xfrm flipH="false" flipV="false" rot="0">
            <a:off x="-873650" y="6476883"/>
            <a:ext cx="4210927" cy="5073405"/>
          </a:xfrm>
          <a:custGeom>
            <a:avLst/>
            <a:gdLst/>
            <a:ahLst/>
            <a:cxnLst/>
            <a:rect r="r" b="b" t="t" l="l"/>
            <a:pathLst>
              <a:path h="5073405" w="4210927">
                <a:moveTo>
                  <a:pt x="0" y="0"/>
                </a:moveTo>
                <a:lnTo>
                  <a:pt x="4210926" y="0"/>
                </a:lnTo>
                <a:lnTo>
                  <a:pt x="4210926" y="5073405"/>
                </a:lnTo>
                <a:lnTo>
                  <a:pt x="0" y="5073405"/>
                </a:lnTo>
                <a:lnTo>
                  <a:pt x="0" y="0"/>
                </a:lnTo>
                <a:close/>
              </a:path>
            </a:pathLst>
          </a:custGeom>
          <a:blipFill>
            <a:blip r:embed="rId5"/>
            <a:stretch>
              <a:fillRect l="0" t="0" r="0" b="0"/>
            </a:stretch>
          </a:blipFill>
        </p:spPr>
      </p:sp>
      <p:sp>
        <p:nvSpPr>
          <p:cNvPr name="Freeform 9" id="9"/>
          <p:cNvSpPr/>
          <p:nvPr/>
        </p:nvSpPr>
        <p:spPr>
          <a:xfrm flipH="false" flipV="false" rot="0">
            <a:off x="15219247" y="-1508003"/>
            <a:ext cx="4210927" cy="5073405"/>
          </a:xfrm>
          <a:custGeom>
            <a:avLst/>
            <a:gdLst/>
            <a:ahLst/>
            <a:cxnLst/>
            <a:rect r="r" b="b" t="t" l="l"/>
            <a:pathLst>
              <a:path h="5073405" w="4210927">
                <a:moveTo>
                  <a:pt x="0" y="0"/>
                </a:moveTo>
                <a:lnTo>
                  <a:pt x="4210927" y="0"/>
                </a:lnTo>
                <a:lnTo>
                  <a:pt x="4210927" y="5073406"/>
                </a:lnTo>
                <a:lnTo>
                  <a:pt x="0" y="5073406"/>
                </a:lnTo>
                <a:lnTo>
                  <a:pt x="0" y="0"/>
                </a:lnTo>
                <a:close/>
              </a:path>
            </a:pathLst>
          </a:custGeom>
          <a:blipFill>
            <a:blip r:embed="rId5"/>
            <a:stretch>
              <a:fillRect l="0" t="0" r="0" b="0"/>
            </a:stretch>
          </a:blipFill>
        </p:spPr>
      </p:sp>
      <p:sp>
        <p:nvSpPr>
          <p:cNvPr name="TextBox 10" id="10"/>
          <p:cNvSpPr txBox="true"/>
          <p:nvPr/>
        </p:nvSpPr>
        <p:spPr>
          <a:xfrm rot="0">
            <a:off x="467793" y="1575519"/>
            <a:ext cx="16856918" cy="7846060"/>
          </a:xfrm>
          <a:prstGeom prst="rect">
            <a:avLst/>
          </a:prstGeom>
        </p:spPr>
        <p:txBody>
          <a:bodyPr anchor="t" rtlCol="false" tIns="0" lIns="0" bIns="0" rIns="0">
            <a:spAutoFit/>
          </a:bodyPr>
          <a:lstStyle/>
          <a:p>
            <a:pPr algn="just" marL="863601" indent="-431801" lvl="1">
              <a:lnSpc>
                <a:spcPts val="5120"/>
              </a:lnSpc>
              <a:buFont typeface="Arial"/>
              <a:buChar char="•"/>
            </a:pPr>
            <a:r>
              <a:rPr lang="en-US" sz="4000">
                <a:solidFill>
                  <a:srgbClr val="000000"/>
                </a:solidFill>
                <a:latin typeface="Times New Roman Bold"/>
              </a:rPr>
              <a:t>High Accuracy: </a:t>
            </a:r>
            <a:r>
              <a:rPr lang="en-US" sz="4000">
                <a:solidFill>
                  <a:srgbClr val="000000"/>
                </a:solidFill>
                <a:latin typeface="Times New Roman"/>
              </a:rPr>
              <a:t>IBM Visual Recognition leverages deep learning models to achieve high accuracy in image classification and object detection tasks.</a:t>
            </a:r>
          </a:p>
          <a:p>
            <a:pPr algn="just" marL="863601" indent="-431801" lvl="1">
              <a:lnSpc>
                <a:spcPts val="5120"/>
              </a:lnSpc>
              <a:buFont typeface="Arial"/>
              <a:buChar char="•"/>
            </a:pPr>
            <a:r>
              <a:rPr lang="en-US" sz="4000">
                <a:solidFill>
                  <a:srgbClr val="000000"/>
                </a:solidFill>
                <a:latin typeface="Times New Roman Bold"/>
              </a:rPr>
              <a:t>Customization:</a:t>
            </a:r>
            <a:r>
              <a:rPr lang="en-US" sz="4000">
                <a:solidFill>
                  <a:srgbClr val="000000"/>
                </a:solidFill>
                <a:latin typeface="Times New Roman"/>
              </a:rPr>
              <a:t> You can train and fine-tune the model to recognize specific objects or concepts tailored to your unique use case.</a:t>
            </a:r>
          </a:p>
          <a:p>
            <a:pPr algn="just" marL="863601" indent="-431801" lvl="1">
              <a:lnSpc>
                <a:spcPts val="5120"/>
              </a:lnSpc>
              <a:buFont typeface="Arial"/>
              <a:buChar char="•"/>
            </a:pPr>
            <a:r>
              <a:rPr lang="en-US" sz="4000">
                <a:solidFill>
                  <a:srgbClr val="000000"/>
                </a:solidFill>
                <a:latin typeface="Times New Roman Bold"/>
              </a:rPr>
              <a:t>Ease of Use:</a:t>
            </a:r>
            <a:r>
              <a:rPr lang="en-US" sz="4000">
                <a:solidFill>
                  <a:srgbClr val="000000"/>
                </a:solidFill>
                <a:latin typeface="Times New Roman"/>
              </a:rPr>
              <a:t> It provides user-friendly tools and APIs that simplify the process of building, training, and deploying image recognition models.</a:t>
            </a:r>
          </a:p>
          <a:p>
            <a:pPr algn="just" marL="863601" indent="-431801" lvl="1">
              <a:lnSpc>
                <a:spcPts val="5120"/>
              </a:lnSpc>
              <a:buFont typeface="Arial"/>
              <a:buChar char="•"/>
            </a:pPr>
            <a:r>
              <a:rPr lang="en-US" sz="4000">
                <a:solidFill>
                  <a:srgbClr val="000000"/>
                </a:solidFill>
                <a:latin typeface="Times New Roman Bold"/>
              </a:rPr>
              <a:t>Scalability:</a:t>
            </a:r>
            <a:r>
              <a:rPr lang="en-US" sz="4000">
                <a:solidFill>
                  <a:srgbClr val="000000"/>
                </a:solidFill>
                <a:latin typeface="Times New Roman"/>
              </a:rPr>
              <a:t> IBM Visual Recognition is designed to handle large-scale applications, making it suitable for both small projects and enterprise-level solutions.</a:t>
            </a:r>
          </a:p>
          <a:p>
            <a:pPr algn="just" marL="863601" indent="-431801" lvl="1">
              <a:lnSpc>
                <a:spcPts val="5120"/>
              </a:lnSpc>
              <a:buFont typeface="Arial"/>
              <a:buChar char="•"/>
            </a:pPr>
            <a:r>
              <a:rPr lang="en-US" sz="4000">
                <a:solidFill>
                  <a:srgbClr val="000000"/>
                </a:solidFill>
                <a:latin typeface="Times New Roman Bold"/>
              </a:rPr>
              <a:t>Versatility: </a:t>
            </a:r>
            <a:r>
              <a:rPr lang="en-US" sz="4000">
                <a:solidFill>
                  <a:srgbClr val="000000"/>
                </a:solidFill>
                <a:latin typeface="Times New Roman"/>
              </a:rPr>
              <a:t>It supports a wide range of image types, including static images and video frames, making it versatile for various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DAFw9kifeiY</dc:identifier>
  <dcterms:modified xsi:type="dcterms:W3CDTF">2011-08-01T06:04:30Z</dcterms:modified>
  <cp:revision>1</cp:revision>
  <dc:title>Green minimalist professional Business Proposal Presentation</dc:title>
</cp:coreProperties>
</file>